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309" r:id="rId2"/>
    <p:sldId id="310" r:id="rId3"/>
    <p:sldId id="312" r:id="rId4"/>
    <p:sldId id="316" r:id="rId5"/>
    <p:sldId id="314" r:id="rId6"/>
    <p:sldId id="315" r:id="rId7"/>
    <p:sldId id="346" r:id="rId8"/>
    <p:sldId id="270" r:id="rId9"/>
    <p:sldId id="318" r:id="rId10"/>
    <p:sldId id="317" r:id="rId11"/>
    <p:sldId id="319" r:id="rId12"/>
    <p:sldId id="356" r:id="rId13"/>
    <p:sldId id="320" r:id="rId14"/>
    <p:sldId id="321" r:id="rId15"/>
    <p:sldId id="322" r:id="rId16"/>
    <p:sldId id="347" r:id="rId17"/>
    <p:sldId id="324" r:id="rId18"/>
    <p:sldId id="350" r:id="rId19"/>
    <p:sldId id="326" r:id="rId20"/>
    <p:sldId id="351" r:id="rId21"/>
    <p:sldId id="352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5" r:id="rId30"/>
    <p:sldId id="336" r:id="rId31"/>
    <p:sldId id="337" r:id="rId32"/>
    <p:sldId id="339" r:id="rId33"/>
    <p:sldId id="340" r:id="rId34"/>
    <p:sldId id="338" r:id="rId35"/>
    <p:sldId id="342" r:id="rId36"/>
    <p:sldId id="343" r:id="rId37"/>
    <p:sldId id="344" r:id="rId38"/>
    <p:sldId id="345" r:id="rId39"/>
    <p:sldId id="354" r:id="rId40"/>
    <p:sldId id="35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E5D95B-E043-4180-9B05-E21077DE1AAE}">
          <p14:sldIdLst>
            <p14:sldId id="309"/>
            <p14:sldId id="310"/>
            <p14:sldId id="312"/>
            <p14:sldId id="316"/>
            <p14:sldId id="314"/>
            <p14:sldId id="315"/>
            <p14:sldId id="346"/>
            <p14:sldId id="270"/>
            <p14:sldId id="318"/>
            <p14:sldId id="317"/>
            <p14:sldId id="319"/>
            <p14:sldId id="356"/>
            <p14:sldId id="320"/>
            <p14:sldId id="321"/>
            <p14:sldId id="322"/>
            <p14:sldId id="347"/>
            <p14:sldId id="324"/>
            <p14:sldId id="350"/>
            <p14:sldId id="326"/>
            <p14:sldId id="351"/>
            <p14:sldId id="352"/>
            <p14:sldId id="327"/>
            <p14:sldId id="328"/>
            <p14:sldId id="329"/>
            <p14:sldId id="330"/>
            <p14:sldId id="331"/>
            <p14:sldId id="332"/>
            <p14:sldId id="333"/>
            <p14:sldId id="335"/>
            <p14:sldId id="336"/>
            <p14:sldId id="337"/>
            <p14:sldId id="339"/>
            <p14:sldId id="340"/>
            <p14:sldId id="338"/>
            <p14:sldId id="342"/>
            <p14:sldId id="343"/>
            <p14:sldId id="344"/>
            <p14:sldId id="345"/>
            <p14:sldId id="354"/>
            <p14:sldId id="35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115" d="100"/>
          <a:sy n="115" d="100"/>
        </p:scale>
        <p:origin x="-31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B9BF7-094C-4759-B721-A2B6AF695515}" type="datetimeFigureOut">
              <a:rPr lang="th-TH" smtClean="0"/>
              <a:t>04/08/59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24BAC-D5A6-4A38-A165-F5C21121FC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7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24BAC-D5A6-4A38-A165-F5C21121FC2F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251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24BAC-D5A6-4A38-A165-F5C21121FC2F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060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2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4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gi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15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slide" Target="slide1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12.xm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22.xml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4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7.xml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image" Target="../media/image14.png"/><Relationship Id="rId15" Type="http://schemas.openxmlformats.org/officeDocument/2006/relationships/slide" Target="slide21.xml"/><Relationship Id="rId10" Type="http://schemas.openxmlformats.org/officeDocument/2006/relationships/slide" Target="slide16.xml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58" y="3206108"/>
            <a:ext cx="8153573" cy="1955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687131" y="601725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แผนผังระบบงานตามลำดับขั้น</a:t>
            </a:r>
            <a:endParaRPr lang="en-US" sz="4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396610" y="1309611"/>
            <a:ext cx="6240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๔ หน่วยงานหลัก กำหนดและออกนโยบาย</a:t>
            </a:r>
          </a:p>
          <a:p>
            <a:pPr algn="ctr"/>
            <a:r>
              <a:rPr lang="th-TH" sz="3200" b="1" dirty="0" smtClean="0"/>
              <a:t>การเรียนการสอนธรรม</a:t>
            </a:r>
            <a:r>
              <a:rPr lang="th-TH" sz="3200" b="1" dirty="0" smtClean="0"/>
              <a:t>ศึกษาในสถานศึกษา</a:t>
            </a:r>
            <a:endParaRPr lang="th-TH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66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741" y="458976"/>
            <a:ext cx="7544132" cy="10174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b="1" dirty="0" smtClean="0"/>
              <a:t>       การดำเนินการของคณะสงฆ์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415678"/>
            <a:ext cx="1190625" cy="1104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9104" y="1742198"/>
            <a:ext cx="97879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 smtClean="0"/>
              <a:t>๑. ประชุมวางแผนทำความเข้าใจ/ตรวจสอบความพร้อมของแต่ละสนามสอบ</a:t>
            </a:r>
            <a:r>
              <a:rPr lang="th-TH" sz="3200" dirty="0" smtClean="0"/>
              <a:t>ว่าจะเปิดสนามสอบ</a:t>
            </a:r>
            <a:br>
              <a:rPr lang="th-TH" sz="3200" dirty="0" smtClean="0"/>
            </a:br>
            <a:r>
              <a:rPr lang="th-TH" sz="3200" dirty="0" smtClean="0"/>
              <a:t>    เพิ่ม</a:t>
            </a:r>
            <a:r>
              <a:rPr lang="th-TH" sz="3200" dirty="0" smtClean="0"/>
              <a:t>หรือไม่ และดำเนินการเบื้องต้นแล้วหรือยัง (แจ้งยอด ขอ </a:t>
            </a:r>
            <a:r>
              <a:rPr lang="en-US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username &amp; </a:t>
            </a:r>
            <a:r>
              <a:rPr lang="en-US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password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</a:p>
          <a:p>
            <a:pPr algn="thaiDist"/>
            <a:r>
              <a:rPr lang="th-TH" sz="3200" dirty="0" smtClean="0"/>
              <a:t>๒. เมื่อ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Login 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เข้าสู่ระบบ และคลิกเลือกระดับชั้นที่จะส่งสอบ ระบบ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จะแสดงรายชื่อของผู้เรียน</a:t>
            </a:r>
            <a:b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    ในชั้นที่เลือก</a:t>
            </a:r>
            <a:endParaRPr lang="th-TH" sz="3200" dirty="0" smtClean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thaiDist"/>
            <a:r>
              <a:rPr lang="th-TH" sz="3200" dirty="0" smtClean="0"/>
              <a:t>๓. </a:t>
            </a:r>
            <a:r>
              <a:rPr lang="th-TH" sz="3200" dirty="0" smtClean="0"/>
              <a:t>เลือก</a:t>
            </a:r>
            <a:r>
              <a:rPr lang="th-TH" sz="3200" dirty="0" smtClean="0"/>
              <a:t>รายชื่อและส่งรายชื่อทีละระดับชั้น </a:t>
            </a:r>
            <a:r>
              <a:rPr lang="th-TH" sz="3200" dirty="0" smtClean="0"/>
              <a:t>(เช่น ม.๑ เสร็จแล้ว ม.๒ เป็นต้น) </a:t>
            </a:r>
            <a:endParaRPr lang="th-TH" sz="3200" dirty="0" smtClean="0"/>
          </a:p>
          <a:p>
            <a:pPr algn="thaiDist"/>
            <a:r>
              <a:rPr lang="th-TH" sz="3200" dirty="0"/>
              <a:t>	</a:t>
            </a:r>
            <a:r>
              <a:rPr lang="th-TH" sz="3200" dirty="0" smtClean="0"/>
              <a:t>ตัวอย่าง</a:t>
            </a:r>
          </a:p>
          <a:p>
            <a:pPr algn="thaiDist"/>
            <a:r>
              <a:rPr lang="th-TH" sz="3200" dirty="0"/>
              <a:t>	</a:t>
            </a:r>
            <a:r>
              <a:rPr lang="th-TH" sz="3200" dirty="0" smtClean="0"/>
              <a:t>๓.๑ เลือกระดับชั้น </a:t>
            </a:r>
            <a:r>
              <a:rPr lang="th-TH" sz="3200" dirty="0" smtClean="0"/>
              <a:t>ป.๖ </a:t>
            </a:r>
            <a:r>
              <a:rPr lang="en-US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&gt;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เลือก สมัครสอบชั้นตรี </a:t>
            </a:r>
            <a:r>
              <a:rPr lang="en-US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&gt;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 ทำเครื่องหมายถูก </a:t>
            </a:r>
            <a:r>
              <a:rPr lang="en-US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&gt; </a:t>
            </a:r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สมัครสอบชั้นตรี</a:t>
            </a:r>
            <a:endParaRPr lang="th-TH" sz="3200" dirty="0" smtClean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thaiDist"/>
            <a:r>
              <a:rPr lang="th-TH" sz="3200" dirty="0" smtClean="0">
                <a:latin typeface="DilleniaUPC" panose="02020603050405020304" pitchFamily="18" charset="-34"/>
                <a:cs typeface="DilleniaUPC" panose="02020603050405020304" pitchFamily="18" charset="-34"/>
              </a:rPr>
              <a:t>๔. นอกเหนือจากหน่วยงานที่สังกัดของกระทรวงศึกษาธิการแล้ว อัพโหลดรายชื่อในระบบเดิม</a:t>
            </a:r>
            <a:endParaRPr lang="th-TH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26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741" y="458976"/>
            <a:ext cx="9048916" cy="10174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b="1" dirty="0" smtClean="0"/>
              <a:t>       ตัวอย่างเอกสารการรับสมัครสอบธรรมศึกษา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415678"/>
            <a:ext cx="1190625" cy="1104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98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8" y="1127877"/>
            <a:ext cx="5964072" cy="3867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928" y="1127877"/>
            <a:ext cx="5804959" cy="399811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01" y="205686"/>
            <a:ext cx="8667917" cy="58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058" y="178491"/>
            <a:ext cx="8837359" cy="58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002" y="243151"/>
            <a:ext cx="8541978" cy="57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48" y="1277445"/>
            <a:ext cx="3240713" cy="4728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4" y="1277445"/>
            <a:ext cx="3242038" cy="4730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91" y="1277445"/>
            <a:ext cx="3240713" cy="4728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" y="244701"/>
            <a:ext cx="863290" cy="863290"/>
          </a:xfrm>
          <a:prstGeom prst="rect">
            <a:avLst/>
          </a:prstGeom>
        </p:spPr>
      </p:pic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1888997" y="414736"/>
            <a:ext cx="221763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คู่มือธรรมศึกษาชั้นตรี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4" y="244411"/>
            <a:ext cx="863290" cy="863290"/>
          </a:xfrm>
          <a:prstGeom prst="rect">
            <a:avLst/>
          </a:prstGeom>
        </p:spPr>
      </p:pic>
      <p:sp>
        <p:nvSpPr>
          <p:cNvPr id="12" name="TextBox 11">
            <a:hlinkClick r:id="rId8" action="ppaction://hlinksldjump"/>
          </p:cNvPr>
          <p:cNvSpPr txBox="1"/>
          <p:nvPr/>
        </p:nvSpPr>
        <p:spPr>
          <a:xfrm>
            <a:off x="1880481" y="414446"/>
            <a:ext cx="221763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คู่มือธรรมศึกษาชั้นตรี</a:t>
            </a:r>
          </a:p>
        </p:txBody>
      </p:sp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>
            <a:off x="4178848" y="415477"/>
            <a:ext cx="257969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หลักสูตรธรรมศึกษาชั้นตรี</a:t>
            </a:r>
          </a:p>
        </p:txBody>
      </p:sp>
    </p:spTree>
    <p:extLst>
      <p:ext uri="{BB962C8B-B14F-4D97-AF65-F5344CB8AC3E}">
        <p14:creationId xmlns:p14="http://schemas.microsoft.com/office/powerpoint/2010/main" val="27077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48" y="997564"/>
            <a:ext cx="7857104" cy="514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4" y="244411"/>
            <a:ext cx="863290" cy="863290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1880481" y="414446"/>
            <a:ext cx="221763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คู่มือธรรมศึกษาชั้นตรี</a:t>
            </a:r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4178848" y="415477"/>
            <a:ext cx="257969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หลักสูตรธรรมศึกษาชั้นตรี</a:t>
            </a:r>
          </a:p>
        </p:txBody>
      </p:sp>
    </p:spTree>
    <p:extLst>
      <p:ext uri="{BB962C8B-B14F-4D97-AF65-F5344CB8AC3E}">
        <p14:creationId xmlns:p14="http://schemas.microsoft.com/office/powerpoint/2010/main" val="37508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4" y="244411"/>
            <a:ext cx="863290" cy="863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4" y="1301113"/>
            <a:ext cx="3232654" cy="4717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20" y="1327810"/>
            <a:ext cx="3214359" cy="4690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50" y="1272616"/>
            <a:ext cx="3206393" cy="4678823"/>
          </a:xfrm>
          <a:prstGeom prst="rect">
            <a:avLst/>
          </a:prstGeom>
        </p:spPr>
      </p:pic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1846073" y="427816"/>
            <a:ext cx="22375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คู่มือธรรมศึกษาชั้นโท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4" y="243267"/>
            <a:ext cx="863290" cy="863290"/>
          </a:xfrm>
          <a:prstGeom prst="rect">
            <a:avLst/>
          </a:prstGeom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>
            <a:off x="4188142" y="423208"/>
            <a:ext cx="25558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หลักสูตรธรรมศึกษาชั้นโท</a:t>
            </a:r>
          </a:p>
        </p:txBody>
      </p:sp>
    </p:spTree>
    <p:extLst>
      <p:ext uri="{BB962C8B-B14F-4D97-AF65-F5344CB8AC3E}">
        <p14:creationId xmlns:p14="http://schemas.microsoft.com/office/powerpoint/2010/main" val="12895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10" y="1034588"/>
            <a:ext cx="7760380" cy="5084312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846073" y="427816"/>
            <a:ext cx="22375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คู่มือธรรมศึกษาชั้นโท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4" y="243267"/>
            <a:ext cx="863290" cy="863290"/>
          </a:xfrm>
          <a:prstGeom prst="rect">
            <a:avLst/>
          </a:prstGeom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4188142" y="423208"/>
            <a:ext cx="25558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หลักสูตรธรรมศึกษาชั้นโท</a:t>
            </a:r>
          </a:p>
        </p:txBody>
      </p:sp>
    </p:spTree>
    <p:extLst>
      <p:ext uri="{BB962C8B-B14F-4D97-AF65-F5344CB8AC3E}">
        <p14:creationId xmlns:p14="http://schemas.microsoft.com/office/powerpoint/2010/main" val="22370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/>
          <p:cNvCxnSpPr/>
          <p:nvPr/>
        </p:nvCxnSpPr>
        <p:spPr>
          <a:xfrm>
            <a:off x="3615344" y="3695702"/>
            <a:ext cx="1059778" cy="28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301" y="-318861"/>
            <a:ext cx="3181082" cy="3177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72" y="721217"/>
            <a:ext cx="1013483" cy="1398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35" y="408754"/>
            <a:ext cx="2176642" cy="217409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035550" y="1797050"/>
            <a:ext cx="2963231" cy="11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14" y="1395957"/>
            <a:ext cx="804827" cy="804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87" y="4093516"/>
            <a:ext cx="800046" cy="80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56" y="4093516"/>
            <a:ext cx="800046" cy="800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37" y="3283027"/>
            <a:ext cx="800046" cy="80004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2818042" y="3698839"/>
            <a:ext cx="1005330" cy="65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197877" y="3790937"/>
            <a:ext cx="405753" cy="4557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43190" y="3899374"/>
            <a:ext cx="327539" cy="3882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37" y="3446444"/>
            <a:ext cx="504790" cy="5047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8004" y="781137"/>
            <a:ext cx="38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กระทรวงศึกษาฯ แจ้งหน่วยงานในสังกัด</a:t>
            </a:r>
            <a:endParaRPr lang="th-TH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35243" y="3354162"/>
            <a:ext cx="625675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หน่วยงานต่างๆ ที่สังกัดกระทรวงศึกษาธิการประกอบด้วย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/>
              <a:t>สำนักงานคณะกรรมการการศึกษาขั้น</a:t>
            </a:r>
            <a:r>
              <a:rPr lang="th-TH" sz="2800" b="1" dirty="0" smtClean="0"/>
              <a:t>พื้นฐาน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 smtClean="0"/>
              <a:t>สำนักงานคณะกรรมการการอุดมศึกษา</a:t>
            </a:r>
            <a:endParaRPr lang="th-TH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/>
              <a:t>สำนักงานคณะกรรมการการอาชีวศึกษา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 smtClean="0"/>
              <a:t>สำนักงานส่งเสริมการศึกษานอกระบบและการศึกษาตามอัธยาศัย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sz="2800" b="1" dirty="0" smtClean="0"/>
              <a:t>สำนักงาน</a:t>
            </a:r>
            <a:r>
              <a:rPr lang="th-TH" sz="2800" b="1" dirty="0"/>
              <a:t>คณะกรรมการส่งเสริมการศึกษาเอกชน</a:t>
            </a:r>
            <a:endParaRPr lang="th-TH" sz="2800" b="1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37" y="3293470"/>
            <a:ext cx="800046" cy="800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31" y="2322035"/>
            <a:ext cx="863683" cy="829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71" y="2310374"/>
            <a:ext cx="876651" cy="857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80" y="2323043"/>
            <a:ext cx="876642" cy="831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88" y="2318078"/>
            <a:ext cx="823016" cy="84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52" y="2306417"/>
            <a:ext cx="1009238" cy="861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6352712" y="2289791"/>
            <a:ext cx="4391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สำนักงานเขตประจำพื้นที่/หน่วยงานที่รับผิดชอบ </a:t>
            </a:r>
          </a:p>
          <a:p>
            <a:pPr algn="ctr"/>
            <a:r>
              <a:rPr lang="th-TH" sz="2800" b="1" dirty="0" smtClean="0"/>
              <a:t>แจ้งไปยังสถานศึกษา</a:t>
            </a:r>
            <a:endParaRPr lang="th-TH" sz="28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แผนผังระบบงานตามลำดับขั้น</a:t>
            </a:r>
            <a:endParaRPr lang="en-US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5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4" y="243267"/>
            <a:ext cx="863290" cy="863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0" y="243267"/>
            <a:ext cx="863290" cy="863290"/>
          </a:xfrm>
          <a:prstGeom prst="rect">
            <a:avLst/>
          </a:prstGeom>
        </p:spPr>
      </p:pic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1864543" y="424801"/>
            <a:ext cx="2204628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คู่มือธรรมศึกษาชั้นเอก</a:t>
            </a:r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4190813" y="421201"/>
            <a:ext cx="2538779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หลักสูตรธรรมศึกษาชั้นเอก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4" y="1349824"/>
            <a:ext cx="3194537" cy="4661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86" y="1347214"/>
            <a:ext cx="3196326" cy="4664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7" y="1347214"/>
            <a:ext cx="3196325" cy="46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4" y="243267"/>
            <a:ext cx="863290" cy="863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0" y="243267"/>
            <a:ext cx="863290" cy="863290"/>
          </a:xfrm>
          <a:prstGeom prst="rect">
            <a:avLst/>
          </a:prstGeom>
        </p:spPr>
      </p:pic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1864543" y="424801"/>
            <a:ext cx="2204628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คู่มือธรรมศึกษาชั้นเอก</a:t>
            </a:r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4190813" y="421201"/>
            <a:ext cx="2538779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หลักสูตรธรรมศึกษาชั้นเอก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26" y="1013302"/>
            <a:ext cx="7816973" cy="51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740" y="458976"/>
            <a:ext cx="9732387" cy="10174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b="1" dirty="0" smtClean="0">
                <a:latin typeface="DilleniaUPC" panose="02020603050405020304" pitchFamily="18" charset="-34"/>
              </a:rPr>
              <a:t>       ขั้นตอนการขอ </a:t>
            </a:r>
            <a:r>
              <a:rPr lang="en-US" sz="5400" b="1" dirty="0" smtClean="0">
                <a:latin typeface="DilleniaUPC" panose="02020603050405020304" pitchFamily="18" charset="-34"/>
              </a:rPr>
              <a:t>Username </a:t>
            </a:r>
            <a:r>
              <a:rPr lang="th-TH" sz="5400" b="1" dirty="0" smtClean="0">
                <a:latin typeface="DilleniaUPC" panose="02020603050405020304" pitchFamily="18" charset="-34"/>
              </a:rPr>
              <a:t>และ </a:t>
            </a:r>
            <a:r>
              <a:rPr lang="en-US" sz="5400" b="1" dirty="0" smtClean="0">
                <a:latin typeface="DilleniaUPC" panose="02020603050405020304" pitchFamily="18" charset="-34"/>
              </a:rPr>
              <a:t>Password</a:t>
            </a:r>
            <a:r>
              <a:rPr lang="th-TH" sz="5400" b="1" dirty="0" smtClean="0">
                <a:latin typeface="DilleniaUPC" panose="02020603050405020304" pitchFamily="18" charset="-34"/>
              </a:rPr>
              <a:t> </a:t>
            </a:r>
            <a:endParaRPr lang="en-US" sz="5400" b="1" dirty="0">
              <a:latin typeface="Dilleni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415678"/>
            <a:ext cx="1190625" cy="1104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11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3" y="842371"/>
            <a:ext cx="11041673" cy="5173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5348" y="154381"/>
            <a:ext cx="700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เข้าสู่หน้าเว็บไซต์หลัก </a:t>
            </a:r>
            <a:r>
              <a:rPr lang="en-US" sz="3200" b="1" dirty="0" smtClean="0">
                <a:latin typeface="DilleniaUPC" panose="02020603050405020304" pitchFamily="18" charset="-34"/>
                <a:cs typeface="+mj-cs"/>
              </a:rPr>
              <a:t>http://www.dhammastudy.com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86920" y="155878"/>
            <a:ext cx="54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คลิกที่ แจ้งสถิติและขอ </a:t>
            </a:r>
            <a:r>
              <a:rPr lang="en-US" sz="3200" b="1" dirty="0" smtClean="0">
                <a:latin typeface="DilleniaUPC" panose="02020603050405020304" pitchFamily="18" charset="-34"/>
                <a:cs typeface="+mj-cs"/>
              </a:rPr>
              <a:t>Username/Password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52" y="893537"/>
            <a:ext cx="9452580" cy="50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86920" y="155878"/>
            <a:ext cx="54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กรอกข้อมูลให้ครบตามแบบฟอร์ม แล้วกดส่งข้อมูล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47662"/>
          <a:stretch/>
        </p:blipFill>
        <p:spPr>
          <a:xfrm>
            <a:off x="339339" y="988321"/>
            <a:ext cx="5643950" cy="4235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0"/>
          <a:stretch/>
        </p:blipFill>
        <p:spPr>
          <a:xfrm>
            <a:off x="6273424" y="978086"/>
            <a:ext cx="5602862" cy="42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0229" y="155878"/>
            <a:ext cx="105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หากระบบแจ้งว่า รหัสสถานศึกษาไม่ถูกต้อง ให้ทำการค้นหาจากในลิงค์ตามภาพ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29" y="1014170"/>
            <a:ext cx="10347039" cy="48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0229" y="155878"/>
            <a:ext cx="10594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ในการค้นหา ให้ทำการพิมพ์ชื่อโรงเรียนสั้นๆ เช่น โรงเรียนวัดบวรนิเวศ ให้พิมพ์ วัดบวร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นิเวศ</a:t>
            </a:r>
            <a:endParaRPr lang="th-TH" sz="3200" b="1" dirty="0" smtClean="0">
              <a:latin typeface="DilleniaUPC" panose="02020603050405020304" pitchFamily="18" charset="-34"/>
              <a:cs typeface="+mj-cs"/>
            </a:endParaRPr>
          </a:p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หรือ บวรนิเวศ ในช่องสถานศึกษา จากนั้นกดปุ่ม </a:t>
            </a:r>
            <a:r>
              <a:rPr lang="en-US" sz="3200" b="1" dirty="0" smtClean="0">
                <a:latin typeface="DilleniaUPC" panose="02020603050405020304" pitchFamily="18" charset="-34"/>
                <a:cs typeface="+mj-cs"/>
              </a:rPr>
              <a:t>Enter 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8" y="1405720"/>
            <a:ext cx="10929323" cy="46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0229" y="633548"/>
            <a:ext cx="105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เมื่อทำการกรอกข้อมูลครบ และส่งข้อมูลเป็นที่เรียบร้อยแล้ว ระบบจะแจ้งเตือนดังภาพ 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4" y="2105190"/>
            <a:ext cx="10580952" cy="264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898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สิ้นสุดการดำเนินการ ขอ </a:t>
            </a:r>
            <a:r>
              <a:rPr lang="en-US" sz="3200" b="1" dirty="0" smtClean="0">
                <a:latin typeface="DilleniaUPC" panose="02020603050405020304" pitchFamily="18" charset="-34"/>
                <a:cs typeface="+mj-cs"/>
              </a:rPr>
              <a:t>Username/Password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741" y="458976"/>
            <a:ext cx="7544132" cy="10174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b="1" dirty="0" smtClean="0"/>
              <a:t>       ขั้นตอนการสมัครสอบธรรมศึกษา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415678"/>
            <a:ext cx="1190625" cy="1104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1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" y="3581396"/>
            <a:ext cx="804827" cy="804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2" y="220901"/>
            <a:ext cx="2795484" cy="27954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15047" y="782471"/>
            <a:ext cx="510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สำหรับสถานศึกษาสังกัดกระทรวงศึกษาธิการ</a:t>
            </a:r>
            <a:endParaRPr lang="th-TH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42617" y="1618643"/>
            <a:ext cx="55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๑. สถานศึกษาสำรวจจำนวนนักเรียนที่จะสอบแต่ละระดับชั้น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ขั้นตอนการปฏิบัติงาน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3" y="2646626"/>
            <a:ext cx="930368" cy="930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55" y="2926744"/>
            <a:ext cx="1300501" cy="1300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20" y="3517992"/>
            <a:ext cx="987697" cy="9876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01" y="5746202"/>
            <a:ext cx="425432" cy="425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71" y="913700"/>
            <a:ext cx="903895" cy="903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19" y="2091264"/>
            <a:ext cx="860739" cy="860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27" y="3130533"/>
            <a:ext cx="1135744" cy="11357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36461" y="2091264"/>
            <a:ext cx="557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ขั้นตอนนี้ ไม่ต้องการรายชื่อใดๆ ต้องการเพียงยอดของนักเรียนผู้จะขอเข้าสอบเท่านั้น </a:t>
            </a:r>
            <a:r>
              <a:rPr lang="th-TH" sz="2800" b="1" dirty="0" smtClean="0">
                <a:hlinkClick r:id="rId11" action="ppaction://hlinksldjump"/>
              </a:rPr>
              <a:t>(ตัวอย่างแบบฟอร์ม)</a:t>
            </a:r>
            <a:endParaRPr lang="th-TH" sz="28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6943" y="2994728"/>
            <a:ext cx="3106268" cy="310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521756" y="4380425"/>
            <a:ext cx="5575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  <a:cs typeface="+mj-cs"/>
              </a:rPr>
              <a:t>กรอกข้อมูลที่ได้แล้วส่งไฟล์</a:t>
            </a:r>
          </a:p>
          <a:p>
            <a:r>
              <a:rPr lang="th-TH" sz="2800" b="1" dirty="0" smtClean="0">
                <a:latin typeface="DilleniaUPC" panose="02020603050405020304" pitchFamily="18" charset="-34"/>
                <a:cs typeface="+mj-cs"/>
              </a:rPr>
              <a:t> </a:t>
            </a:r>
            <a:r>
              <a:rPr lang="en-US" sz="2800" b="1" dirty="0" smtClean="0">
                <a:latin typeface="DilleniaUPC" panose="02020603050405020304" pitchFamily="18" charset="-34"/>
                <a:cs typeface="+mj-cs"/>
              </a:rPr>
              <a:t>.doc/.</a:t>
            </a:r>
            <a:r>
              <a:rPr lang="en-US" sz="2800" b="1" dirty="0" err="1" smtClean="0">
                <a:latin typeface="DilleniaUPC" panose="02020603050405020304" pitchFamily="18" charset="-34"/>
                <a:cs typeface="+mj-cs"/>
              </a:rPr>
              <a:t>docx</a:t>
            </a:r>
            <a:r>
              <a:rPr lang="en-US" sz="2800" b="1" dirty="0" smtClean="0">
                <a:latin typeface="DilleniaUPC" panose="02020603050405020304" pitchFamily="18" charset="-34"/>
                <a:cs typeface="+mj-cs"/>
              </a:rPr>
              <a:t>/.pdf </a:t>
            </a:r>
            <a:r>
              <a:rPr lang="th-TH" sz="2800" b="1" dirty="0" smtClean="0">
                <a:latin typeface="DilleniaUPC" panose="02020603050405020304" pitchFamily="18" charset="-34"/>
                <a:cs typeface="+mj-cs"/>
              </a:rPr>
              <a:t>ไปที่</a:t>
            </a:r>
            <a:r>
              <a:rPr lang="th-TH" sz="2800" b="1" dirty="0" err="1" smtClean="0">
                <a:latin typeface="DilleniaUPC" panose="02020603050405020304" pitchFamily="18" charset="-34"/>
                <a:cs typeface="+mj-cs"/>
              </a:rPr>
              <a:t>เมล</a:t>
            </a:r>
            <a:endParaRPr lang="th-TH" sz="2800" b="1" dirty="0" smtClean="0">
              <a:latin typeface="DilleniaUPC" panose="02020603050405020304" pitchFamily="18" charset="-34"/>
              <a:cs typeface="+mj-cs"/>
            </a:endParaRPr>
          </a:p>
          <a:p>
            <a:r>
              <a:rPr lang="en-US" sz="2800" b="1" dirty="0" smtClean="0">
                <a:latin typeface="DilleniaUPC" panose="02020603050405020304" pitchFamily="18" charset="-34"/>
                <a:cs typeface="+mj-cs"/>
              </a:rPr>
              <a:t>mgth.data@gmail.com</a:t>
            </a:r>
            <a:endParaRPr lang="th-TH" sz="2800" b="1" dirty="0" smtClean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7864" flipH="1">
            <a:off x="6217112" y="4108023"/>
            <a:ext cx="685756" cy="6857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30495" y="5706166"/>
            <a:ext cx="5882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DilleniaUPC" panose="02020603050405020304" pitchFamily="18" charset="-34"/>
              </a:rPr>
              <a:t>ดาว์นโหลด</a:t>
            </a:r>
            <a:r>
              <a:rPr lang="th-TH" sz="2800" b="1" dirty="0" smtClean="0">
                <a:latin typeface="DilleniaUPC" panose="02020603050405020304" pitchFamily="18" charset="-34"/>
              </a:rPr>
              <a:t>เอกสารต่างๆที่  </a:t>
            </a:r>
            <a:r>
              <a:rPr lang="en-US" sz="2800" b="1" dirty="0" smtClean="0">
                <a:latin typeface="DilleniaUPC" panose="02020603050405020304" pitchFamily="18" charset="-34"/>
              </a:rPr>
              <a:t>www.dhammastudy.org</a:t>
            </a:r>
            <a:endParaRPr lang="th-TH" sz="2800" b="1" dirty="0">
              <a:latin typeface="DilleniaUPC" panose="02020603050405020304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8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78" y="794765"/>
            <a:ext cx="8826244" cy="5416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646" y="209990"/>
            <a:ext cx="105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ขั้นตอนแรก ให้คลิกที่ สมัครสอบ และเลือกชั้นเรียนที่จะสมัครสอบ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48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12" y="837370"/>
            <a:ext cx="8919277" cy="5347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646" y="252595"/>
            <a:ext cx="105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รายชื่อทั้งห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มดในแต่ละระดับจะแสดงตามที่เลือก พร้อมระบุชั้นที่ควรสมัครสอบ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9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11" y="752819"/>
            <a:ext cx="8557978" cy="5352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646" y="200226"/>
            <a:ext cx="105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ให้คลิกเลือก ควรสมัครสอบชั้นตรี โท และเอก ตามลำดับ เพื่อคลิกเลือกส่งสอบ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51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66" y="812528"/>
            <a:ext cx="8977822" cy="5399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229" y="360595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คลิกเลือกรายชื่อนักเรียนตามระดับชั้นที่จะสอบ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33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73" y="1028632"/>
            <a:ext cx="9810453" cy="5183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229" y="360595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หลักจากทำการเลือกรายชื่อตามระดับชั้นที่จะส่งสอบแล้ว ให้กดปุ่ม สมัคร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1" y="2519717"/>
            <a:ext cx="7280715" cy="2052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992" y="1102430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เมื่อกดปุ่ม สมัครสอบในแต่ละระดับชั้นแล้ว ให้กดยืนยันการสมัคร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สอบ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50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" y="1425428"/>
            <a:ext cx="11247619" cy="415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229" y="360595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ดำเนินการเสร็จสิ้น จะมีข้อความแจ้งว่า ลงทะเบียนสมัครสอบ เรียบร้อยแล้ว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8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15" y="1274616"/>
            <a:ext cx="10263494" cy="4852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229" y="360595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ดูรายชื่อผู้สอบ หลังจากที่ดำเนินการสมัครสอบเป็นที่เรียบร้อย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44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4" y="1870832"/>
            <a:ext cx="10980952" cy="377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229" y="360595"/>
            <a:ext cx="1085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หลังจากสมัครสอบแล้ว มีผู้ถอนตัวหรือย้ายโรงเรียน 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สามารถ</a:t>
            </a:r>
            <a:r>
              <a:rPr lang="th-TH" sz="3200" b="1" dirty="0" smtClean="0">
                <a:latin typeface="DilleniaUPC" panose="02020603050405020304" pitchFamily="18" charset="-34"/>
                <a:cs typeface="+mj-cs"/>
              </a:rPr>
              <a:t>ยกเลิกการสมัครสอบได้</a:t>
            </a:r>
            <a:endParaRPr lang="th-TH" sz="3200" b="1" dirty="0">
              <a:latin typeface="DilleniaUPC" panose="02020603050405020304" pitchFamily="18" charset="-34"/>
              <a:cs typeface="+mj-cs"/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5" y="0"/>
            <a:ext cx="50863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87" y="0"/>
            <a:ext cx="48597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59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" y="3581396"/>
            <a:ext cx="804827" cy="804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2" y="220901"/>
            <a:ext cx="2795484" cy="27954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09410" y="782471"/>
            <a:ext cx="46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ระดับสถานศึกษา ในสังกัดของกระทรวงศึกษาธิการ</a:t>
            </a:r>
            <a:endParaRPr lang="th-TH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42617" y="1618643"/>
            <a:ext cx="55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๒. เข้าสู่หน้า</a:t>
            </a:r>
            <a:r>
              <a:rPr lang="th-TH" sz="2800" b="1" dirty="0" smtClean="0"/>
              <a:t>เว็บไซต์บริหารสมัครสอบธรรมศึกษา</a:t>
            </a:r>
            <a:endParaRPr lang="th-TH" sz="2800" b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ขั้นตอนการปฏิบัติงาน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3" y="2646626"/>
            <a:ext cx="930368" cy="930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1" y="1358707"/>
            <a:ext cx="1013140" cy="1013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71" y="913700"/>
            <a:ext cx="903895" cy="903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19" y="2091264"/>
            <a:ext cx="860739" cy="8607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409" y="1872115"/>
            <a:ext cx="2286198" cy="2286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3804" b="14020"/>
          <a:stretch/>
        </p:blipFill>
        <p:spPr>
          <a:xfrm>
            <a:off x="6072307" y="3398289"/>
            <a:ext cx="6010586" cy="2661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976232" y="2000637"/>
            <a:ext cx="5575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เพื่อ ขอ </a:t>
            </a:r>
            <a:r>
              <a:rPr lang="en-US" sz="2800" b="1" dirty="0" smtClean="0">
                <a:latin typeface="DilleniaUPC" panose="02020603050405020304" pitchFamily="18" charset="-34"/>
              </a:rPr>
              <a:t>Username </a:t>
            </a:r>
            <a:r>
              <a:rPr lang="th-TH" sz="2800" b="1" dirty="0" smtClean="0">
                <a:latin typeface="DilleniaUPC" panose="02020603050405020304" pitchFamily="18" charset="-34"/>
              </a:rPr>
              <a:t>และ </a:t>
            </a:r>
            <a:endParaRPr lang="en-US" sz="2800" b="1" dirty="0" smtClean="0">
              <a:latin typeface="DilleniaUPC" panose="02020603050405020304" pitchFamily="18" charset="-34"/>
            </a:endParaRPr>
          </a:p>
          <a:p>
            <a:r>
              <a:rPr lang="en-US" sz="2800" b="1" dirty="0" smtClean="0">
                <a:latin typeface="DilleniaUPC" panose="02020603050405020304" pitchFamily="18" charset="-34"/>
              </a:rPr>
              <a:t>Password </a:t>
            </a:r>
            <a:r>
              <a:rPr lang="th-TH" sz="2800" b="1" dirty="0" smtClean="0">
                <a:latin typeface="DilleniaUPC" panose="02020603050405020304" pitchFamily="18" charset="-34"/>
              </a:rPr>
              <a:t>ในการจัดการ</a:t>
            </a:r>
          </a:p>
          <a:p>
            <a:r>
              <a:rPr lang="th-TH" sz="2800" b="1" dirty="0" smtClean="0">
                <a:latin typeface="DilleniaUPC" panose="02020603050405020304" pitchFamily="18" charset="-34"/>
              </a:rPr>
              <a:t>และบริหารระบบส่งชื่อเข้าสอบ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3199" y="5516049"/>
            <a:ext cx="323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DilleniaUPC" panose="02020603050405020304" pitchFamily="18" charset="-34"/>
              </a:rPr>
              <a:t>http</a:t>
            </a:r>
            <a:r>
              <a:rPr lang="en-US" sz="2800" b="1" dirty="0" smtClean="0">
                <a:latin typeface="DilleniaUPC" panose="02020603050405020304" pitchFamily="18" charset="-34"/>
              </a:rPr>
              <a:t>://www.dhammastudy.org</a:t>
            </a:r>
            <a:endParaRPr lang="th-TH" sz="2800" b="1" dirty="0" smtClean="0">
              <a:latin typeface="DilleniaUPC" panose="02020603050405020304" pitchFamily="18" charset="-34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908300" y="4686300"/>
            <a:ext cx="634317" cy="829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17" name="TextBox 16">
            <a:hlinkClick r:id="rId10" action="ppaction://hlinksldjump"/>
          </p:cNvPr>
          <p:cNvSpPr txBox="1"/>
          <p:nvPr/>
        </p:nvSpPr>
        <p:spPr>
          <a:xfrm>
            <a:off x="3542617" y="4612940"/>
            <a:ext cx="2433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ขั้นตอนการดำเนินการขอ</a:t>
            </a:r>
            <a:br>
              <a:rPr lang="th-TH" sz="2800" b="1" dirty="0" smtClean="0">
                <a:latin typeface="DilleniaUPC" panose="02020603050405020304" pitchFamily="18" charset="-34"/>
              </a:rPr>
            </a:br>
            <a:r>
              <a:rPr lang="en-US" sz="2800" b="1" dirty="0" smtClean="0">
                <a:latin typeface="DilleniaUPC" panose="02020603050405020304" pitchFamily="18" charset="-34"/>
              </a:rPr>
              <a:t>Username/Password</a:t>
            </a:r>
            <a:endParaRPr lang="th-TH" sz="2800" b="1" dirty="0" smtClean="0">
              <a:latin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9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16" y="0"/>
            <a:ext cx="477316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1" y="5469319"/>
            <a:ext cx="609504" cy="6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" y="3581396"/>
            <a:ext cx="804827" cy="8048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09410" y="782471"/>
            <a:ext cx="46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ระดับสถานศึกษา ในสังกัดของกระทรวงศึกษาธิการ</a:t>
            </a:r>
            <a:endParaRPr lang="th-TH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42617" y="1618643"/>
            <a:ext cx="55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๓. รับสมัครนักเรียนที่จะส่งเข้าสอบ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ขั้นตอนการปฏิบัติงาน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3" y="2646626"/>
            <a:ext cx="930368" cy="930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5" y="5350633"/>
            <a:ext cx="987697" cy="9876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1" y="1358707"/>
            <a:ext cx="1013140" cy="1013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71" y="913700"/>
            <a:ext cx="903895" cy="903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19" y="2091264"/>
            <a:ext cx="860739" cy="860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9" y="243047"/>
            <a:ext cx="1135744" cy="1135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2258" y="2081904"/>
            <a:ext cx="5477563" cy="4018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2" y="220901"/>
            <a:ext cx="2795484" cy="27954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45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" y="3581396"/>
            <a:ext cx="804827" cy="8048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09410" y="782471"/>
            <a:ext cx="46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ระดับสถานศึกษา ในสังกัดของกระทรวงศึกษาธิการ</a:t>
            </a:r>
            <a:endParaRPr lang="th-TH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42617" y="1618643"/>
            <a:ext cx="55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๔. </a:t>
            </a:r>
            <a:r>
              <a:rPr lang="en-US" sz="2800" b="1" dirty="0" smtClean="0">
                <a:latin typeface="DilleniaUPC" panose="02020603050405020304" pitchFamily="18" charset="-34"/>
              </a:rPr>
              <a:t>Login </a:t>
            </a:r>
            <a:r>
              <a:rPr lang="th-TH" sz="2800" b="1" dirty="0" smtClean="0">
                <a:latin typeface="DilleniaUPC" panose="02020603050405020304" pitchFamily="18" charset="-34"/>
              </a:rPr>
              <a:t>เข้าสู่ระบบบริหารรายชื่อนักเรียนเข้าสอบ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ขั้นตอนการปฏิบัติงาน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3" y="2646626"/>
            <a:ext cx="930368" cy="930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81" y="3111811"/>
            <a:ext cx="863290" cy="863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1" y="1358707"/>
            <a:ext cx="1013140" cy="1013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71" y="913700"/>
            <a:ext cx="903895" cy="903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19" y="2091264"/>
            <a:ext cx="860739" cy="860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9" y="243047"/>
            <a:ext cx="1135744" cy="1135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2" y="220901"/>
            <a:ext cx="2795484" cy="2795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7" y="4038602"/>
            <a:ext cx="863290" cy="863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81" y="4953895"/>
            <a:ext cx="863290" cy="863290"/>
          </a:xfrm>
          <a:prstGeom prst="rect">
            <a:avLst/>
          </a:prstGeom>
        </p:spPr>
      </p:pic>
      <p:sp>
        <p:nvSpPr>
          <p:cNvPr id="25" name="TextBox 24">
            <a:hlinkClick r:id="rId10" action="ppaction://hlinksldjump"/>
          </p:cNvPr>
          <p:cNvSpPr txBox="1"/>
          <p:nvPr/>
        </p:nvSpPr>
        <p:spPr>
          <a:xfrm>
            <a:off x="3353208" y="3281846"/>
            <a:ext cx="181569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ธรรมศึกษาชั้นตรี</a:t>
            </a:r>
          </a:p>
        </p:txBody>
      </p:sp>
      <p:sp>
        <p:nvSpPr>
          <p:cNvPr id="26" name="TextBox 25">
            <a:hlinkClick r:id="rId11" action="ppaction://hlinksldjump"/>
          </p:cNvPr>
          <p:cNvSpPr txBox="1"/>
          <p:nvPr/>
        </p:nvSpPr>
        <p:spPr>
          <a:xfrm>
            <a:off x="3333314" y="4208637"/>
            <a:ext cx="18355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ธรรมศึกษาชั้นโท</a:t>
            </a:r>
          </a:p>
        </p:txBody>
      </p:sp>
      <p:sp>
        <p:nvSpPr>
          <p:cNvPr id="27" name="TextBox 26">
            <a:hlinkClick r:id="rId12" action="ppaction://hlinksldjump"/>
          </p:cNvPr>
          <p:cNvSpPr txBox="1"/>
          <p:nvPr/>
        </p:nvSpPr>
        <p:spPr>
          <a:xfrm>
            <a:off x="3366218" y="5135429"/>
            <a:ext cx="1866182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ธรรมศึกษาชั้นเอก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8047" y="3319324"/>
            <a:ext cx="2286198" cy="228619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85836" y="2949587"/>
            <a:ext cx="2407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๔.๑ </a:t>
            </a:r>
            <a:r>
              <a:rPr lang="en-US" sz="2800" b="1" dirty="0" smtClean="0">
                <a:latin typeface="DilleniaUPC" panose="02020603050405020304" pitchFamily="18" charset="-34"/>
              </a:rPr>
              <a:t>Login </a:t>
            </a:r>
            <a:r>
              <a:rPr lang="th-TH" sz="2800" b="1" dirty="0" smtClean="0">
                <a:latin typeface="DilleniaUPC" panose="02020603050405020304" pitchFamily="18" charset="-34"/>
              </a:rPr>
              <a:t>เข้าสู่ระบบ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03213" y="3728338"/>
            <a:ext cx="2862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๔.๒ เลือกระดับชั้น </a:t>
            </a:r>
          </a:p>
          <a:p>
            <a:r>
              <a:rPr lang="th-TH" sz="2800" b="1" dirty="0" smtClean="0">
                <a:latin typeface="DilleniaUPC" panose="02020603050405020304" pitchFamily="18" charset="-34"/>
              </a:rPr>
              <a:t>เช่น ป.๔, ๕, ๖, ... </a:t>
            </a:r>
            <a:r>
              <a:rPr lang="en-US" sz="2800" b="1" dirty="0" smtClean="0">
                <a:latin typeface="DilleniaUPC" panose="02020603050405020304" pitchFamily="18" charset="-34"/>
              </a:rPr>
              <a:t>n.</a:t>
            </a:r>
            <a:endParaRPr lang="th-TH" sz="2800" b="1" dirty="0" smtClean="0">
              <a:latin typeface="DilleniaUPC" panose="02020603050405020304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03212" y="4704542"/>
            <a:ext cx="3790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๔.๒ คลิกเลือกรายชื่อนักเรียนตามที่ระบบแนะนำ ถ้าไม่พบให้แจ้งเจ้าหน้าที่ หรือติดต่อสำนักงานแม่กองธรรมสนามหลวง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32" name="TextBox 31">
            <a:hlinkClick r:id="rId14" action="ppaction://hlinksldjump"/>
          </p:cNvPr>
          <p:cNvSpPr txBox="1"/>
          <p:nvPr/>
        </p:nvSpPr>
        <p:spPr>
          <a:xfrm>
            <a:off x="5244912" y="5411939"/>
            <a:ext cx="267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ดูขั้นตอนการสมัคร คลิกที่นี่</a:t>
            </a:r>
          </a:p>
        </p:txBody>
      </p:sp>
    </p:spTree>
    <p:extLst>
      <p:ext uri="{BB962C8B-B14F-4D97-AF65-F5344CB8AC3E}">
        <p14:creationId xmlns:p14="http://schemas.microsoft.com/office/powerpoint/2010/main" val="10190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7" y="3581396"/>
            <a:ext cx="804827" cy="8048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09410" y="782471"/>
            <a:ext cx="46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/>
              <a:t>ระดับสถานศึกษา ในสังกัดของกระทรวงศึกษาธิการ</a:t>
            </a:r>
            <a:endParaRPr lang="th-TH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542617" y="1618643"/>
            <a:ext cx="557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DilleniaUPC" panose="02020603050405020304" pitchFamily="18" charset="-34"/>
              </a:rPr>
              <a:t>๕. </a:t>
            </a:r>
            <a:r>
              <a:rPr lang="th-TH" sz="2800" b="1" dirty="0" smtClean="0">
                <a:latin typeface="DilleniaUPC" panose="02020603050405020304" pitchFamily="18" charset="-34"/>
              </a:rPr>
              <a:t>คู่มือธรรมศึกษา และหลักสูตรธรรมศึกษาชั้นต่างๆ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87131" y="103033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ขั้นตอนการปฏิบัติงาน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3" y="2646626"/>
            <a:ext cx="930368" cy="930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6" y="2320237"/>
            <a:ext cx="863290" cy="863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1" y="1358707"/>
            <a:ext cx="1013140" cy="1013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71" y="913700"/>
            <a:ext cx="903895" cy="903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19" y="2091264"/>
            <a:ext cx="860739" cy="860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9" y="243047"/>
            <a:ext cx="1135744" cy="1135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2" y="220901"/>
            <a:ext cx="2795484" cy="2795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52" y="3247028"/>
            <a:ext cx="863290" cy="863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6" y="4162321"/>
            <a:ext cx="863290" cy="863290"/>
          </a:xfrm>
          <a:prstGeom prst="rect">
            <a:avLst/>
          </a:prstGeom>
        </p:spPr>
      </p:pic>
      <p:sp>
        <p:nvSpPr>
          <p:cNvPr id="25" name="TextBox 24">
            <a:hlinkClick r:id="rId10" action="ppaction://hlinksldjump"/>
          </p:cNvPr>
          <p:cNvSpPr txBox="1"/>
          <p:nvPr/>
        </p:nvSpPr>
        <p:spPr>
          <a:xfrm>
            <a:off x="4240313" y="2490272"/>
            <a:ext cx="221763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คู่มือธรรมศึกษาชั้นตรี</a:t>
            </a:r>
          </a:p>
        </p:txBody>
      </p:sp>
      <p:sp>
        <p:nvSpPr>
          <p:cNvPr id="26" name="TextBox 25">
            <a:hlinkClick r:id="rId11" action="ppaction://hlinksldjump"/>
          </p:cNvPr>
          <p:cNvSpPr txBox="1"/>
          <p:nvPr/>
        </p:nvSpPr>
        <p:spPr>
          <a:xfrm>
            <a:off x="4220419" y="3417063"/>
            <a:ext cx="22375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คู่มือธรรมศึกษาชั้นโท</a:t>
            </a:r>
          </a:p>
        </p:txBody>
      </p:sp>
      <p:sp>
        <p:nvSpPr>
          <p:cNvPr id="27" name="TextBox 26">
            <a:hlinkClick r:id="rId12" action="ppaction://hlinksldjump"/>
          </p:cNvPr>
          <p:cNvSpPr txBox="1"/>
          <p:nvPr/>
        </p:nvSpPr>
        <p:spPr>
          <a:xfrm>
            <a:off x="4253323" y="4343855"/>
            <a:ext cx="2204628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คู่มือธรรมศึกษาชั้นเอก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6538680" y="2491303"/>
            <a:ext cx="257969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หลักสูตรธรรมศึกษาชั้นตรี</a:t>
            </a:r>
          </a:p>
        </p:txBody>
      </p:sp>
      <p:sp>
        <p:nvSpPr>
          <p:cNvPr id="34" name="TextBox 33">
            <a:hlinkClick r:id="rId14" action="ppaction://hlinksldjump"/>
          </p:cNvPr>
          <p:cNvSpPr txBox="1"/>
          <p:nvPr/>
        </p:nvSpPr>
        <p:spPr>
          <a:xfrm>
            <a:off x="6562488" y="3426969"/>
            <a:ext cx="25558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หลักสูตรธรรมศึกษาชั้นโท</a:t>
            </a:r>
          </a:p>
        </p:txBody>
      </p:sp>
      <p:sp>
        <p:nvSpPr>
          <p:cNvPr id="35" name="TextBox 34">
            <a:hlinkClick r:id="rId15" action="ppaction://hlinksldjump"/>
          </p:cNvPr>
          <p:cNvSpPr txBox="1"/>
          <p:nvPr/>
        </p:nvSpPr>
        <p:spPr>
          <a:xfrm>
            <a:off x="6579593" y="4340255"/>
            <a:ext cx="2538779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หลักสูตรธรรมศึกษาชั้นเอก</a:t>
            </a:r>
          </a:p>
        </p:txBody>
      </p:sp>
    </p:spTree>
    <p:extLst>
      <p:ext uri="{BB962C8B-B14F-4D97-AF65-F5344CB8AC3E}">
        <p14:creationId xmlns:p14="http://schemas.microsoft.com/office/powerpoint/2010/main" val="32666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5" y="5350633"/>
            <a:ext cx="987697" cy="987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131" y="90154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แผนผังระบบงานในมุม สนร./วัด/สนามสอบ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358732"/>
            <a:ext cx="1052039" cy="1052039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rot="16200000">
            <a:off x="3029584" y="3175221"/>
            <a:ext cx="334852" cy="102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30" y="3105446"/>
            <a:ext cx="1028128" cy="1028128"/>
          </a:xfrm>
          <a:prstGeom prst="rect">
            <a:avLst/>
          </a:prstGeom>
        </p:spPr>
      </p:pic>
      <p:sp>
        <p:nvSpPr>
          <p:cNvPr id="37" name="Down Arrow 36"/>
          <p:cNvSpPr/>
          <p:nvPr/>
        </p:nvSpPr>
        <p:spPr>
          <a:xfrm>
            <a:off x="1753937" y="2036762"/>
            <a:ext cx="334852" cy="792521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Down Arrow 40"/>
          <p:cNvSpPr/>
          <p:nvPr/>
        </p:nvSpPr>
        <p:spPr>
          <a:xfrm rot="16200000">
            <a:off x="6092118" y="3175221"/>
            <a:ext cx="334852" cy="102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9" y="3138767"/>
            <a:ext cx="867386" cy="8673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17" y="2422006"/>
            <a:ext cx="759472" cy="75947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025922" y="1501898"/>
            <a:ext cx="2492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err="1" smtClean="0">
                <a:cs typeface="+mj-cs"/>
              </a:rPr>
              <a:t>สนง</a:t>
            </a:r>
            <a:r>
              <a:rPr lang="th-TH" sz="2400" b="1" dirty="0" smtClean="0">
                <a:cs typeface="+mj-cs"/>
              </a:rPr>
              <a:t>.แม่กองธรรมสนามหลวง</a:t>
            </a:r>
            <a:endParaRPr lang="th-TH" sz="2400" b="1" dirty="0">
              <a:cs typeface="+mj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89993" y="3437378"/>
            <a:ext cx="3178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๑. การดำเนินการเหมือนเดิมทุกประการมีเปลี่ยนเพียงการส่งรายชื่อสอบเท่านั้น (วัด/โรงเรียน)</a:t>
            </a:r>
          </a:p>
          <a:p>
            <a:r>
              <a:rPr lang="th-TH" sz="2800" b="1" dirty="0" smtClean="0"/>
              <a:t>๒. โรงเรียนจะต้องมีสำนักเรียนและวัดต้นสังกัด</a:t>
            </a:r>
          </a:p>
          <a:p>
            <a:r>
              <a:rPr lang="th-TH" sz="2800" b="1" dirty="0" smtClean="0"/>
              <a:t>๓. ทุกโรงเรียนจะต้องมีสนามสอบ</a:t>
            </a:r>
            <a:endParaRPr lang="th-TH" sz="28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675" y="512725"/>
            <a:ext cx="1849119" cy="18491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66" y="2735374"/>
            <a:ext cx="702004" cy="70200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41" y="2822688"/>
            <a:ext cx="1504156" cy="150415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095734" y="4111009"/>
            <a:ext cx="172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err="1" smtClean="0">
                <a:cs typeface="+mj-cs"/>
              </a:rPr>
              <a:t>สนง</a:t>
            </a:r>
            <a:r>
              <a:rPr lang="th-TH" sz="2400" b="1" dirty="0" smtClean="0">
                <a:cs typeface="+mj-cs"/>
              </a:rPr>
              <a:t>.เจ้าคณะจังหวัด</a:t>
            </a:r>
            <a:endParaRPr lang="th-TH" sz="2400" b="1" dirty="0"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87080" y="4111009"/>
            <a:ext cx="209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err="1" smtClean="0">
                <a:cs typeface="+mj-cs"/>
              </a:rPr>
              <a:t>สนง</a:t>
            </a:r>
            <a:r>
              <a:rPr lang="th-TH" sz="2400" b="1" dirty="0" smtClean="0">
                <a:cs typeface="+mj-cs"/>
              </a:rPr>
              <a:t>.เจ้าคณะใต้ปกครอง/</a:t>
            </a:r>
          </a:p>
          <a:p>
            <a:r>
              <a:rPr lang="th-TH" sz="2400" b="1" dirty="0" smtClean="0">
                <a:cs typeface="+mj-cs"/>
              </a:rPr>
              <a:t>พระ</a:t>
            </a:r>
            <a:r>
              <a:rPr lang="th-TH" sz="2400" b="1" dirty="0" err="1" smtClean="0">
                <a:cs typeface="+mj-cs"/>
              </a:rPr>
              <a:t>สังฆาธิ</a:t>
            </a:r>
            <a:r>
              <a:rPr lang="th-TH" sz="2400" b="1" dirty="0" smtClean="0">
                <a:cs typeface="+mj-cs"/>
              </a:rPr>
              <a:t>การ/ผู้ดูแล</a:t>
            </a:r>
            <a:endParaRPr lang="th-TH" sz="2400" b="1" dirty="0"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31323" y="1971357"/>
            <a:ext cx="1569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กระทรวงฯ / เขต</a:t>
            </a:r>
            <a:endParaRPr lang="th-TH" sz="2400" b="1" dirty="0">
              <a:cs typeface="+mj-cs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8" y="2735374"/>
            <a:ext cx="702004" cy="70200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49" y="1577718"/>
            <a:ext cx="702004" cy="70200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  <p:sp>
        <p:nvSpPr>
          <p:cNvPr id="25" name="Down Arrow 24"/>
          <p:cNvSpPr/>
          <p:nvPr/>
        </p:nvSpPr>
        <p:spPr>
          <a:xfrm rot="8294866">
            <a:off x="3469118" y="1910259"/>
            <a:ext cx="334852" cy="102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3771942" y="1280111"/>
            <a:ext cx="454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DilleniaUPC" panose="02020603050405020304" pitchFamily="18" charset="-34"/>
                <a:cs typeface="+mj-cs"/>
              </a:rPr>
              <a:t>สำนักเรียนส่งรายชื่อผู้สมัครสอบที่ไม่ได้สังกัดกระทรวงศึกษาธิการ/นักธรรม ตามรูปแบบการส่งเดิม ติดต่อรับ</a:t>
            </a:r>
            <a:r>
              <a:rPr lang="en-US" sz="2400" b="1" dirty="0" smtClean="0">
                <a:latin typeface="DilleniaUPC" panose="02020603050405020304" pitchFamily="18" charset="-34"/>
                <a:cs typeface="+mj-cs"/>
              </a:rPr>
              <a:t> username </a:t>
            </a:r>
            <a:r>
              <a:rPr lang="th-TH" sz="2400" b="1" dirty="0" smtClean="0">
                <a:latin typeface="DilleniaUPC" panose="02020603050405020304" pitchFamily="18" charset="-34"/>
                <a:cs typeface="+mj-cs"/>
              </a:rPr>
              <a:t>และ </a:t>
            </a:r>
            <a:r>
              <a:rPr lang="en-US" sz="2400" b="1" dirty="0" smtClean="0">
                <a:latin typeface="DilleniaUPC" panose="02020603050405020304" pitchFamily="18" charset="-34"/>
                <a:cs typeface="+mj-cs"/>
              </a:rPr>
              <a:t>password </a:t>
            </a:r>
            <a:r>
              <a:rPr lang="th-TH" sz="2400" b="1" dirty="0" smtClean="0">
                <a:latin typeface="DilleniaUPC" panose="02020603050405020304" pitchFamily="18" charset="-34"/>
                <a:cs typeface="+mj-cs"/>
              </a:rPr>
              <a:t>กับเจ้าหน้าที่</a:t>
            </a:r>
            <a:endParaRPr lang="th-TH" sz="2400" b="1" dirty="0">
              <a:latin typeface="DilleniaUPC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40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87131" y="90154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/>
              <a:t>แผนผังระบบงานในมุม สนร./วัด/สนามสอบ</a:t>
            </a:r>
            <a:endParaRPr lang="en-US" sz="4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338300" y="1214940"/>
            <a:ext cx="3840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ทุกโรงเรียนต้องมีสังกัดวัด/สำนักเรียน</a:t>
            </a:r>
            <a:endParaRPr lang="th-TH" sz="2800" b="1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28" y="650904"/>
            <a:ext cx="1504156" cy="1504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16" y="921035"/>
            <a:ext cx="2709711" cy="256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99" y="2129143"/>
            <a:ext cx="1504156" cy="15041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78354" y="2766747"/>
            <a:ext cx="3605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โรงเรียนมี ๒ ประเภท</a:t>
            </a:r>
          </a:p>
          <a:p>
            <a:r>
              <a:rPr lang="th-TH" sz="2800" b="1" dirty="0" smtClean="0"/>
              <a:t>เป็นสนามสอบ/ไม่ได้เป็นสนามสอบ</a:t>
            </a:r>
            <a:endParaRPr lang="th-TH" sz="28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70" y="3606380"/>
            <a:ext cx="1504156" cy="15041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86726" y="4272387"/>
            <a:ext cx="4585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โรงเรียนที่ไม่ได้เป็นสนามสอบ จะถูกดึงรายชื่อไปรวมกับโรงเรียนที่เป็นสนามสอบโดยอัตโนมัติ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th-TH" sz="2800" b="1" dirty="0" smtClean="0"/>
              <a:t>สังกัดวัด/สำนักเรียน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th-TH" sz="2800" b="1" dirty="0" smtClean="0"/>
              <a:t>รหัสสนามสอบ</a:t>
            </a:r>
            <a:endParaRPr lang="th-TH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013716" y="3573723"/>
            <a:ext cx="2859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วัดจะเป็นผู้แจ้งรหัสสนามสอบ</a:t>
            </a:r>
            <a:endParaRPr lang="th-TH" sz="2800" b="1" dirty="0"/>
          </a:p>
        </p:txBody>
      </p:sp>
      <p:cxnSp>
        <p:nvCxnSpPr>
          <p:cNvPr id="5" name="Elbow Connector 4"/>
          <p:cNvCxnSpPr>
            <a:stCxn id="29" idx="2"/>
          </p:cNvCxnSpPr>
          <p:nvPr/>
        </p:nvCxnSpPr>
        <p:spPr>
          <a:xfrm rot="5400000">
            <a:off x="8350905" y="3729978"/>
            <a:ext cx="1725764" cy="2459695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/>
              <a:t>ฝ่ายสถิติ/ไอที สำนักงานแม่กองธรรมสนามหลวง โทร. 0 2629 0961, 0 2629 0962 ต่อ 118 หรือ 119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45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2154</TotalTime>
  <Words>1741</Words>
  <Application>Microsoft Office PowerPoint</Application>
  <PresentationFormat>Custom</PresentationFormat>
  <Paragraphs>154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พระมหาประพันธ์ สุรพนฺโธ  เจ้าหน้าที่สำนักงานแม่กองธรรมสนามหลวง</dc:title>
  <dc:creator>พระมหาประพันธ์ สุรพนฺโธ (เอื้อเฟื้อ)</dc:creator>
  <cp:lastModifiedBy>MKAdmin</cp:lastModifiedBy>
  <cp:revision>125</cp:revision>
  <dcterms:created xsi:type="dcterms:W3CDTF">2015-11-12T14:43:20Z</dcterms:created>
  <dcterms:modified xsi:type="dcterms:W3CDTF">2016-08-04T11:24:22Z</dcterms:modified>
</cp:coreProperties>
</file>